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61" r:id="rId5"/>
    <p:sldId id="399" r:id="rId6"/>
    <p:sldId id="398" r:id="rId7"/>
    <p:sldId id="382" r:id="rId8"/>
    <p:sldId id="394" r:id="rId9"/>
    <p:sldId id="370" r:id="rId10"/>
    <p:sldId id="393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334" userDrawn="1">
          <p15:clr>
            <a:srgbClr val="A4A3A4"/>
          </p15:clr>
        </p15:guide>
        <p15:guide id="3" orient="horz" pos="1395" userDrawn="1">
          <p15:clr>
            <a:srgbClr val="A4A3A4"/>
          </p15:clr>
        </p15:guide>
        <p15:guide id="4" orient="horz" pos="3935" userDrawn="1">
          <p15:clr>
            <a:srgbClr val="A4A3A4"/>
          </p15:clr>
        </p15:guide>
        <p15:guide id="5" pos="447" userDrawn="1">
          <p15:clr>
            <a:srgbClr val="A4A3A4"/>
          </p15:clr>
        </p15:guide>
        <p15:guide id="6" pos="2557" userDrawn="1">
          <p15:clr>
            <a:srgbClr val="A4A3A4"/>
          </p15:clr>
        </p15:guide>
        <p15:guide id="7" pos="71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FE5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5" autoAdjust="0"/>
    <p:restoredTop sz="94650" autoAdjust="0"/>
  </p:normalViewPr>
  <p:slideViewPr>
    <p:cSldViewPr>
      <p:cViewPr varScale="1">
        <p:scale>
          <a:sx n="97" d="100"/>
          <a:sy n="97" d="100"/>
        </p:scale>
        <p:origin x="102" y="876"/>
      </p:cViewPr>
      <p:guideLst>
        <p:guide orient="horz" pos="1207"/>
        <p:guide orient="horz" pos="334"/>
        <p:guide orient="horz" pos="1395"/>
        <p:guide orient="horz" pos="3935"/>
        <p:guide pos="447"/>
        <p:guide pos="2557"/>
        <p:guide pos="7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6E22-24D9-4F05-83DD-DFA1D9014C50}" type="datetimeFigureOut">
              <a:rPr lang="nb-NO" smtClean="0"/>
              <a:t>06.06.2019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1DC83-0CB4-4CFA-9ABB-CA7F0ABCB3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12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8836-D6FE-4734-AD2F-452AA9DE3694}" type="datetimeFigureOut">
              <a:rPr lang="nb-NO" smtClean="0"/>
              <a:t>06.06.2019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1917-3419-4DE3-9AD0-7D28BBCDC0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6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330062"/>
            <a:ext cx="10753195" cy="792089"/>
          </a:xfrm>
          <a:prstGeom prst="rect">
            <a:avLst/>
          </a:prstGeom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4400" b="1" baseline="0">
                <a:solidFill>
                  <a:srgbClr val="4B4E4B"/>
                </a:solidFill>
              </a:defRPr>
            </a:lvl1pPr>
          </a:lstStyle>
          <a:p>
            <a:pPr lvl="0"/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719403" y="2330398"/>
            <a:ext cx="10753195" cy="2684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 i="1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12192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 dirty="0" smtClean="0"/>
              <a:t>Klikk ikonet for å legge til et bilde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404664"/>
            <a:ext cx="4968240" cy="58293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" y="6392876"/>
            <a:ext cx="1742732" cy="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u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1" y="539750"/>
            <a:ext cx="10570633" cy="5697538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" y="6392876"/>
            <a:ext cx="1742732" cy="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47691"/>
            <a:ext cx="10565816" cy="134461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1" y="2185988"/>
            <a:ext cx="10570633" cy="40513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" y="6392876"/>
            <a:ext cx="1742732" cy="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 hasCustomPrompt="1"/>
          </p:nvPr>
        </p:nvSpPr>
        <p:spPr>
          <a:xfrm>
            <a:off x="2159564" y="1844824"/>
            <a:ext cx="7872875" cy="324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8000"/>
              </a:prstClr>
            </a:outerShdw>
          </a:effectLst>
        </p:spPr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9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plass til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" y="6392876"/>
            <a:ext cx="1742732" cy="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5" y="538166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3185" y="2204864"/>
            <a:ext cx="7029448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FE5000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FE5000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762002" y="2204864"/>
            <a:ext cx="3316817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FE5000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FE5000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" y="6392876"/>
            <a:ext cx="1742732" cy="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3312584" cy="1352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186" y="539750"/>
            <a:ext cx="7036455" cy="5697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E5000"/>
              </a:buClr>
              <a:buSzPct val="150000"/>
              <a:buFont typeface="Arial"/>
              <a:buChar char="•"/>
              <a:defRPr sz="2400">
                <a:latin typeface="Verdana"/>
              </a:defRPr>
            </a:lvl1pPr>
            <a:lvl2pPr marL="742950" indent="-285750">
              <a:buClr>
                <a:srgbClr val="FE5000"/>
              </a:buClr>
              <a:buSzPct val="150000"/>
              <a:buFont typeface="Arial"/>
              <a:buChar char="•"/>
              <a:defRPr sz="2400">
                <a:latin typeface="Verdana"/>
              </a:defRPr>
            </a:lvl2pPr>
            <a:lvl3pPr marL="1143000" indent="-228600">
              <a:buClr>
                <a:srgbClr val="FE5000"/>
              </a:buClr>
              <a:buSzPct val="150000"/>
              <a:buFont typeface="Arial"/>
              <a:buChar char="•"/>
              <a:defRPr sz="2400">
                <a:latin typeface="Verdana"/>
              </a:defRPr>
            </a:lvl3pPr>
            <a:lvl4pPr marL="1600200" indent="-228600">
              <a:buClr>
                <a:srgbClr val="FE5000"/>
              </a:buClr>
              <a:buSzPct val="150000"/>
              <a:buFont typeface="Arial"/>
              <a:buChar char="•"/>
              <a:defRPr sz="2400">
                <a:latin typeface="Verdana"/>
              </a:defRPr>
            </a:lvl4pPr>
            <a:lvl5pPr marL="2057400" indent="-228600">
              <a:buClr>
                <a:srgbClr val="FE5000"/>
              </a:buClr>
              <a:buSzPct val="150000"/>
              <a:buFont typeface="Arial"/>
              <a:buChar char="•"/>
              <a:defRPr sz="2400">
                <a:latin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1503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FE5000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FE5000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" y="6392876"/>
            <a:ext cx="1742732" cy="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6235" y="538166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62002" y="2204864"/>
            <a:ext cx="10570633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FE5000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FE5000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" y="6392876"/>
            <a:ext cx="1742732" cy="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2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FE5000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FE5000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" y="6392876"/>
            <a:ext cx="1742732" cy="204477"/>
          </a:xfrm>
          <a:prstGeom prst="rect">
            <a:avLst/>
          </a:prstGeom>
        </p:spPr>
      </p:pic>
      <p:sp>
        <p:nvSpPr>
          <p:cNvPr id="4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271435" y="2185948"/>
            <a:ext cx="7061975" cy="4051340"/>
          </a:xfrm>
          <a:prstGeom prst="rect">
            <a:avLst/>
          </a:prstGeom>
          <a:ln w="635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2" y="2185991"/>
            <a:ext cx="10570633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" y="6392876"/>
            <a:ext cx="1742732" cy="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2192000" cy="6767999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" y="6392876"/>
            <a:ext cx="1742732" cy="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5223" y="2185988"/>
            <a:ext cx="7027412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FE5000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FE5000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FE5000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2" y="2185991"/>
            <a:ext cx="3316817" cy="4051299"/>
          </a:xfrm>
          <a:prstGeom prst="rect">
            <a:avLst/>
          </a:prstGeom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" y="6392876"/>
            <a:ext cx="1742732" cy="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" y="4"/>
            <a:ext cx="12191999" cy="87585"/>
          </a:xfrm>
          <a:prstGeom prst="rect">
            <a:avLst/>
          </a:prstGeom>
          <a:gradFill flip="none" rotWithShape="0">
            <a:gsLst>
              <a:gs pos="100000">
                <a:srgbClr val="FE5000">
                  <a:lumMod val="20000"/>
                  <a:lumOff val="80000"/>
                </a:srgbClr>
              </a:gs>
              <a:gs pos="0">
                <a:srgbClr val="FE5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324181" y="547690"/>
            <a:ext cx="7003635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3" y="6754824"/>
            <a:ext cx="12191999" cy="103179"/>
          </a:xfrm>
          <a:prstGeom prst="rect">
            <a:avLst/>
          </a:prstGeom>
          <a:gradFill flip="none" rotWithShape="0">
            <a:gsLst>
              <a:gs pos="0">
                <a:srgbClr val="414042">
                  <a:lumMod val="20000"/>
                  <a:lumOff val="80000"/>
                </a:srgbClr>
              </a:gs>
              <a:gs pos="100000">
                <a:srgbClr val="41404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  <p:sldLayoutId id="2147483671" r:id="rId10"/>
    <p:sldLayoutId id="2147483672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eonorge.no/administrativeEnheter/kommune/doc/173055" TargetMode="External"/><Relationship Id="rId7" Type="http://schemas.openxmlformats.org/officeDocument/2006/relationships/hyperlink" Target="https://data.geonorge.no/administrativeEnheter/kommune/doc/173055.x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geonorge.no/administrativeEnheter/kommune/doc/173055.jso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URI-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Geographical</a:t>
            </a:r>
            <a:r>
              <a:rPr lang="nb-NO" dirty="0" smtClean="0"/>
              <a:t> data in Norway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78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1"/>
          <p:cNvSpPr txBox="1">
            <a:spLocks/>
          </p:cNvSpPr>
          <p:nvPr/>
        </p:nvSpPr>
        <p:spPr>
          <a:xfrm>
            <a:off x="0" y="134981"/>
            <a:ext cx="12192000" cy="7920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676767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67676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7676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676767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67676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nb-NO" b="1" spc="-100" dirty="0" err="1">
                <a:solidFill>
                  <a:srgbClr val="4C4D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ea typeface="+mj-ea"/>
              </a:rPr>
              <a:t>Only</a:t>
            </a:r>
            <a:r>
              <a:rPr lang="nb-NO" b="1" spc="-100" dirty="0">
                <a:solidFill>
                  <a:srgbClr val="4C4D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ea typeface="+mj-ea"/>
              </a:rPr>
              <a:t> </a:t>
            </a:r>
            <a:r>
              <a:rPr lang="nb-NO" b="1" spc="-100" dirty="0" err="1">
                <a:solidFill>
                  <a:srgbClr val="4C4D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ea typeface="+mj-ea"/>
              </a:rPr>
              <a:t>national</a:t>
            </a:r>
            <a:r>
              <a:rPr lang="nb-NO" b="1" spc="-100" dirty="0">
                <a:solidFill>
                  <a:srgbClr val="4C4D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ea typeface="+mj-ea"/>
              </a:rPr>
              <a:t> </a:t>
            </a:r>
            <a:r>
              <a:rPr lang="nb-NO" b="1" spc="-100" dirty="0" err="1">
                <a:solidFill>
                  <a:srgbClr val="4C4D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ea typeface="+mj-ea"/>
              </a:rPr>
              <a:t>recomendations</a:t>
            </a:r>
            <a:r>
              <a:rPr lang="nb-NO" b="1" spc="-100" dirty="0">
                <a:solidFill>
                  <a:srgbClr val="4C4D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ea typeface="+mj-ea"/>
              </a:rPr>
              <a:t> for URI-</a:t>
            </a:r>
            <a:r>
              <a:rPr lang="nb-NO" b="1" spc="-100" dirty="0" err="1">
                <a:solidFill>
                  <a:srgbClr val="4C4D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ea typeface="+mj-ea"/>
              </a:rPr>
              <a:t>pattern</a:t>
            </a:r>
            <a:endParaRPr lang="nb-NO" b="1" spc="-100" dirty="0">
              <a:solidFill>
                <a:srgbClr val="4C4D4A"/>
              </a:solidFill>
              <a:effectLst>
                <a:outerShdw blurRad="12700" dist="12700" dir="5400000" algn="tl" rotWithShape="0">
                  <a:schemeClr val="bg1"/>
                </a:outerShdw>
              </a:effectLst>
              <a:ea typeface="+mj-ea"/>
            </a:endParaRPr>
          </a:p>
        </p:txBody>
      </p:sp>
      <p:pic>
        <p:nvPicPr>
          <p:cNvPr id="7" name="Picture 2" descr="Bilderesultat for isa interoperabil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148400"/>
            <a:ext cx="2123728" cy="12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97" y="836713"/>
            <a:ext cx="5825852" cy="44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913" y="836712"/>
            <a:ext cx="5872611" cy="210774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5"/>
          <a:srcRect t="-2007" b="1"/>
          <a:stretch/>
        </p:blipFill>
        <p:spPr>
          <a:xfrm>
            <a:off x="3143047" y="3573016"/>
            <a:ext cx="7524953" cy="301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5928" y="2439524"/>
            <a:ext cx="2591941" cy="127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98675" y="539750"/>
            <a:ext cx="7924800" cy="1233066"/>
          </a:xfrm>
        </p:spPr>
        <p:txBody>
          <a:bodyPr>
            <a:normAutofit/>
          </a:bodyPr>
          <a:lstStyle/>
          <a:p>
            <a:r>
              <a:rPr lang="nb-NO" sz="4000" dirty="0" err="1"/>
              <a:t>IETFs</a:t>
            </a:r>
            <a:r>
              <a:rPr lang="nb-NO" sz="4000" dirty="0"/>
              <a:t> RFC-3986 definerer den generelle URI-syntaks:</a:t>
            </a:r>
          </a:p>
        </p:txBody>
      </p:sp>
      <p:sp>
        <p:nvSpPr>
          <p:cNvPr id="3" name="Rektangel 2"/>
          <p:cNvSpPr/>
          <p:nvPr/>
        </p:nvSpPr>
        <p:spPr>
          <a:xfrm>
            <a:off x="2098676" y="2250738"/>
            <a:ext cx="78879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/>
              <a:t>hvor: </a:t>
            </a:r>
            <a:endParaRPr lang="nb-NO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[] </a:t>
            </a:r>
            <a:r>
              <a:rPr lang="nb-NO" sz="1400" dirty="0"/>
              <a:t>betegner en valgfri del </a:t>
            </a:r>
            <a:endParaRPr lang="nb-NO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&lt;&gt; </a:t>
            </a:r>
            <a:r>
              <a:rPr lang="nb-NO" sz="1400" dirty="0"/>
              <a:t>angir en navngitt del </a:t>
            </a:r>
            <a:endParaRPr lang="nb-NO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: </a:t>
            </a:r>
            <a:r>
              <a:rPr lang="nb-NO" sz="1400" dirty="0"/>
              <a:t>avslutter skjemanavn </a:t>
            </a:r>
            <a:endParaRPr lang="nb-NO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? </a:t>
            </a:r>
            <a:r>
              <a:rPr lang="nb-NO" sz="1400" dirty="0"/>
              <a:t>innleder spørring </a:t>
            </a:r>
            <a:endParaRPr lang="nb-NO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# </a:t>
            </a:r>
            <a:r>
              <a:rPr lang="nb-NO" sz="1400" dirty="0"/>
              <a:t>innleder </a:t>
            </a:r>
            <a:r>
              <a:rPr lang="nb-NO" sz="1400" dirty="0"/>
              <a:t>fragment</a:t>
            </a:r>
          </a:p>
          <a:p>
            <a:r>
              <a:rPr lang="nb-NO" sz="1400" dirty="0"/>
              <a:t>og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&lt;</a:t>
            </a:r>
            <a:r>
              <a:rPr lang="nb-NO" sz="1400" dirty="0"/>
              <a:t>skjemanavn&gt; Begynner med bokstav, deretter er lovlige tegn bokstaver, tall, «+», «.» og «-» (Internett-protokoll)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&lt;hierarkisk del&gt; Begynner enten med «//» , deretter «autoritetssti» eller det begynner uten «//» og har så deretter kun «sti»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&lt;autoritet&gt; [&lt;brukerinformasjon&gt;@]&lt;hostnavn&gt;[:&lt;portnummer&gt;]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&lt;sti&gt; {[/]&lt;segment[[{;&lt;parameter&gt;}]]&gt;}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&lt;spørring&gt; streng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&lt;fragment&gt; streng (del av referert ressurs)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&lt;brukerinformasjon&gt; streng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&lt;hostnavn&gt; streng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&lt;port&gt; heltall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96" y="1772816"/>
            <a:ext cx="64103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35559" y="188640"/>
            <a:ext cx="9197073" cy="1703660"/>
          </a:xfrm>
        </p:spPr>
        <p:txBody>
          <a:bodyPr/>
          <a:lstStyle/>
          <a:p>
            <a:r>
              <a:rPr lang="nb-NO" dirty="0" err="1" smtClean="0"/>
              <a:t>Namespace</a:t>
            </a:r>
            <a:r>
              <a:rPr lang="nb-NO" dirty="0" smtClean="0"/>
              <a:t> register for </a:t>
            </a:r>
            <a:r>
              <a:rPr lang="nb-NO" dirty="0" err="1" smtClean="0"/>
              <a:t>geographical</a:t>
            </a:r>
            <a:r>
              <a:rPr lang="nb-NO" dirty="0" smtClean="0"/>
              <a:t> </a:t>
            </a:r>
            <a:r>
              <a:rPr lang="nb-NO" dirty="0" err="1" smtClean="0"/>
              <a:t>datasets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b="26501"/>
          <a:stretch/>
        </p:blipFill>
        <p:spPr>
          <a:xfrm>
            <a:off x="2063552" y="1556792"/>
            <a:ext cx="903060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6232" y="260648"/>
            <a:ext cx="10730367" cy="1631652"/>
          </a:xfrm>
        </p:spPr>
        <p:txBody>
          <a:bodyPr>
            <a:normAutofit/>
          </a:bodyPr>
          <a:lstStyle/>
          <a:p>
            <a:r>
              <a:rPr lang="nb-NO" dirty="0" smtClean="0"/>
              <a:t>Metadata: Register </a:t>
            </a:r>
            <a:r>
              <a:rPr lang="nb-NO" dirty="0" err="1" smtClean="0"/>
              <a:t>namespace</a:t>
            </a:r>
            <a:r>
              <a:rPr lang="nb-NO" dirty="0" smtClean="0"/>
              <a:t> and </a:t>
            </a:r>
            <a:r>
              <a:rPr lang="nb-NO" dirty="0" err="1" smtClean="0"/>
              <a:t>dataset</a:t>
            </a:r>
            <a:r>
              <a:rPr lang="nb-NO" dirty="0" smtClean="0"/>
              <a:t> </a:t>
            </a:r>
            <a:r>
              <a:rPr lang="nb-NO" dirty="0" err="1" smtClean="0"/>
              <a:t>identifier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t="15108" b="6386"/>
          <a:stretch/>
        </p:blipFill>
        <p:spPr>
          <a:xfrm>
            <a:off x="0" y="1700808"/>
            <a:ext cx="12192000" cy="518457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4941168"/>
            <a:ext cx="7339013" cy="145503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524160" y="5013176"/>
            <a:ext cx="6956216" cy="1504729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524160" y="5517232"/>
            <a:ext cx="6956216" cy="576064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7" name="Bildeforklaring formet som et rektangel 6"/>
          <p:cNvSpPr/>
          <p:nvPr/>
        </p:nvSpPr>
        <p:spPr>
          <a:xfrm>
            <a:off x="9258929" y="3658710"/>
            <a:ext cx="2567608" cy="1102438"/>
          </a:xfrm>
          <a:prstGeom prst="wedgeRectCallout">
            <a:avLst>
              <a:gd name="adj1" fmla="val -71540"/>
              <a:gd name="adj2" fmla="val 81571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  <a:latin typeface="Verdana"/>
              </a:rPr>
              <a:t>Reads </a:t>
            </a:r>
            <a:r>
              <a:rPr lang="nb-NO" dirty="0" err="1" smtClean="0">
                <a:solidFill>
                  <a:schemeClr val="tx1"/>
                </a:solidFill>
                <a:latin typeface="Verdana"/>
              </a:rPr>
              <a:t>values</a:t>
            </a:r>
            <a:r>
              <a:rPr lang="nb-NO" dirty="0" smtClean="0">
                <a:solidFill>
                  <a:schemeClr val="tx1"/>
                </a:solidFill>
                <a:latin typeface="Verdana"/>
              </a:rPr>
              <a:t> from </a:t>
            </a:r>
            <a:r>
              <a:rPr lang="nb-NO" dirty="0" err="1" smtClean="0">
                <a:solidFill>
                  <a:schemeClr val="tx1"/>
                </a:solidFill>
                <a:latin typeface="Verdana"/>
              </a:rPr>
              <a:t>the</a:t>
            </a:r>
            <a:r>
              <a:rPr lang="nb-NO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Verdana"/>
              </a:rPr>
              <a:t>namespace</a:t>
            </a:r>
            <a:r>
              <a:rPr lang="nb-NO" dirty="0" smtClean="0">
                <a:solidFill>
                  <a:schemeClr val="tx1"/>
                </a:solidFill>
                <a:latin typeface="Verdana"/>
              </a:rPr>
              <a:t> register</a:t>
            </a:r>
            <a:endParaRPr lang="nb-NO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8" name="Bildeforklaring formet som et rektangel 7"/>
          <p:cNvSpPr/>
          <p:nvPr/>
        </p:nvSpPr>
        <p:spPr>
          <a:xfrm>
            <a:off x="9264352" y="5659343"/>
            <a:ext cx="2567608" cy="1102438"/>
          </a:xfrm>
          <a:prstGeom prst="wedgeRectCallout">
            <a:avLst>
              <a:gd name="adj1" fmla="val -73174"/>
              <a:gd name="adj2" fmla="val -4018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  <a:latin typeface="Verdana"/>
              </a:rPr>
              <a:t>Checks</a:t>
            </a:r>
            <a:r>
              <a:rPr lang="nb-NO" dirty="0" smtClean="0">
                <a:solidFill>
                  <a:schemeClr val="tx1"/>
                </a:solidFill>
                <a:latin typeface="Verdana"/>
              </a:rPr>
              <a:t> for </a:t>
            </a:r>
            <a:r>
              <a:rPr lang="nb-NO" dirty="0" err="1" smtClean="0">
                <a:solidFill>
                  <a:schemeClr val="tx1"/>
                </a:solidFill>
                <a:latin typeface="Verdana"/>
              </a:rPr>
              <a:t>unique</a:t>
            </a:r>
            <a:r>
              <a:rPr lang="nb-NO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Verdana"/>
              </a:rPr>
              <a:t>code</a:t>
            </a:r>
            <a:r>
              <a:rPr lang="nb-NO" dirty="0" smtClean="0">
                <a:solidFill>
                  <a:schemeClr val="tx1"/>
                </a:solidFill>
                <a:latin typeface="Verdana"/>
              </a:rPr>
              <a:t> in </a:t>
            </a:r>
            <a:r>
              <a:rPr lang="nb-NO" dirty="0" err="1" smtClean="0">
                <a:solidFill>
                  <a:schemeClr val="tx1"/>
                </a:solidFill>
                <a:latin typeface="Verdana"/>
              </a:rPr>
              <a:t>the</a:t>
            </a:r>
            <a:r>
              <a:rPr lang="nb-NO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nb-NO" dirty="0" smtClean="0">
                <a:solidFill>
                  <a:srgbClr val="0070C0"/>
                </a:solidFill>
                <a:latin typeface="Verdana"/>
              </a:rPr>
              <a:t>https://data.geonorge.no </a:t>
            </a:r>
            <a:r>
              <a:rPr lang="nb-NO" dirty="0" err="1" smtClean="0">
                <a:solidFill>
                  <a:schemeClr val="tx1"/>
                </a:solidFill>
                <a:latin typeface="Verdana"/>
              </a:rPr>
              <a:t>domain</a:t>
            </a:r>
            <a:endParaRPr lang="nb-NO" dirty="0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216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6233" y="332656"/>
            <a:ext cx="10566400" cy="1559644"/>
          </a:xfrm>
        </p:spPr>
        <p:txBody>
          <a:bodyPr/>
          <a:lstStyle/>
          <a:p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dataset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Namespace</a:t>
            </a:r>
            <a:r>
              <a:rPr lang="nb-NO" dirty="0" smtClean="0"/>
              <a:t> + </a:t>
            </a:r>
            <a:r>
              <a:rPr lang="nb-NO" dirty="0" err="1" smtClean="0"/>
              <a:t>identificator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018874"/>
            <a:ext cx="8219313" cy="465048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14816" y="5700082"/>
            <a:ext cx="7344816" cy="96927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66233" y="3429000"/>
            <a:ext cx="6481895" cy="648072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544273" y="2924944"/>
            <a:ext cx="3168352" cy="2585323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b="1" dirty="0" smtClean="0"/>
              <a:t>The </a:t>
            </a:r>
            <a:r>
              <a:rPr lang="nb-NO" b="1" dirty="0" err="1" smtClean="0"/>
              <a:t>URI’s</a:t>
            </a:r>
            <a:r>
              <a:rPr lang="nb-NO" b="1" dirty="0" smtClean="0"/>
              <a:t> like: </a:t>
            </a:r>
            <a:r>
              <a:rPr lang="nb-NO" b="1" dirty="0" smtClean="0">
                <a:solidFill>
                  <a:srgbClr val="0070C0"/>
                </a:solidFill>
              </a:rPr>
              <a:t>https://data.geonorge.no/inspire/ps</a:t>
            </a:r>
            <a:r>
              <a:rPr lang="nb-NO" b="1" dirty="0" smtClean="0"/>
              <a:t> is not </a:t>
            </a:r>
            <a:r>
              <a:rPr lang="nb-NO" b="1" dirty="0" err="1" smtClean="0"/>
              <a:t>resolvable</a:t>
            </a:r>
            <a:r>
              <a:rPr lang="nb-NO" b="1" dirty="0" smtClean="0"/>
              <a:t> </a:t>
            </a:r>
            <a:r>
              <a:rPr lang="nb-NO" b="1" dirty="0" err="1" smtClean="0"/>
              <a:t>yet</a:t>
            </a:r>
            <a:r>
              <a:rPr lang="nb-NO" b="1" dirty="0" smtClean="0"/>
              <a:t>, </a:t>
            </a:r>
            <a:r>
              <a:rPr lang="nb-NO" b="1" dirty="0" err="1" smtClean="0"/>
              <a:t>but</a:t>
            </a:r>
            <a:r>
              <a:rPr lang="nb-NO" b="1" dirty="0" smtClean="0"/>
              <a:t> </a:t>
            </a:r>
            <a:r>
              <a:rPr lang="nb-NO" b="1" dirty="0" err="1" smtClean="0"/>
              <a:t>we</a:t>
            </a:r>
            <a:r>
              <a:rPr lang="nb-NO" b="1" dirty="0" smtClean="0"/>
              <a:t> have </a:t>
            </a:r>
            <a:r>
              <a:rPr lang="nb-NO" b="1" dirty="0" err="1" smtClean="0"/>
              <a:t>functionality</a:t>
            </a:r>
            <a:r>
              <a:rPr lang="nb-NO" b="1" dirty="0" smtClean="0"/>
              <a:t> for </a:t>
            </a:r>
            <a:r>
              <a:rPr lang="nb-NO" b="1" dirty="0" err="1" smtClean="0"/>
              <a:t>redirecting</a:t>
            </a:r>
            <a:endParaRPr lang="nb-NO" b="1" dirty="0" smtClean="0"/>
          </a:p>
          <a:p>
            <a:endParaRPr lang="nb-NO" b="1" dirty="0"/>
          </a:p>
          <a:p>
            <a:r>
              <a:rPr lang="nb-NO" b="1" dirty="0" err="1" smtClean="0"/>
              <a:t>We</a:t>
            </a:r>
            <a:r>
              <a:rPr lang="nb-NO" b="1" dirty="0" smtClean="0"/>
              <a:t> </a:t>
            </a:r>
            <a:r>
              <a:rPr lang="nb-NO" b="1" dirty="0" err="1" smtClean="0"/>
              <a:t>could</a:t>
            </a:r>
            <a:r>
              <a:rPr lang="nb-NO" b="1" dirty="0" smtClean="0"/>
              <a:t> </a:t>
            </a:r>
            <a:r>
              <a:rPr lang="nb-NO" b="1" dirty="0" err="1" smtClean="0"/>
              <a:t>redirect</a:t>
            </a:r>
            <a:r>
              <a:rPr lang="nb-NO" b="1" dirty="0" smtClean="0"/>
              <a:t> to </a:t>
            </a:r>
            <a:r>
              <a:rPr lang="nb-NO" b="1" dirty="0" err="1" smtClean="0"/>
              <a:t>the</a:t>
            </a:r>
            <a:r>
              <a:rPr lang="nb-NO" b="1" dirty="0" smtClean="0"/>
              <a:t> metadata or ..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0269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3" y="836712"/>
            <a:ext cx="7630661" cy="550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6233" y="260648"/>
            <a:ext cx="11018399" cy="1152128"/>
          </a:xfrm>
        </p:spPr>
        <p:txBody>
          <a:bodyPr>
            <a:normAutofit/>
          </a:bodyPr>
          <a:lstStyle/>
          <a:p>
            <a:r>
              <a:rPr lang="nb-NO" dirty="0" err="1" smtClean="0"/>
              <a:t>Linked</a:t>
            </a:r>
            <a:r>
              <a:rPr lang="nb-NO" dirty="0" smtClean="0"/>
              <a:t> data – </a:t>
            </a:r>
            <a:r>
              <a:rPr lang="nb-NO" dirty="0" err="1" smtClean="0"/>
              <a:t>another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1990369" y="926384"/>
            <a:ext cx="597783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b-NO" dirty="0">
                <a:hlinkClick r:id="rId3"/>
              </a:rPr>
              <a:t>https://data.geonorge.no/administrativeEnheter/kommune/doc/173055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4305983"/>
            <a:ext cx="6259095" cy="230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957" y="1707051"/>
            <a:ext cx="6489192" cy="239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ktangel 7"/>
          <p:cNvSpPr/>
          <p:nvPr/>
        </p:nvSpPr>
        <p:spPr>
          <a:xfrm>
            <a:off x="6096000" y="2905443"/>
            <a:ext cx="588262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dirty="0">
                <a:hlinkClick r:id="rId6"/>
              </a:rPr>
              <a:t>https://</a:t>
            </a:r>
            <a:r>
              <a:rPr lang="nb-NO" dirty="0" smtClean="0">
                <a:hlinkClick r:id="rId6"/>
              </a:rPr>
              <a:t>data.geonorge.no/administrativeEnheter/kommune/doc/173055.json</a:t>
            </a:r>
            <a:endParaRPr lang="nb-NO" dirty="0" smtClean="0"/>
          </a:p>
        </p:txBody>
      </p:sp>
      <p:sp>
        <p:nvSpPr>
          <p:cNvPr id="9" name="Rektangel 8"/>
          <p:cNvSpPr/>
          <p:nvPr/>
        </p:nvSpPr>
        <p:spPr>
          <a:xfrm>
            <a:off x="6168008" y="5487994"/>
            <a:ext cx="588262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dirty="0">
                <a:hlinkClick r:id="rId7"/>
              </a:rPr>
              <a:t>https://</a:t>
            </a:r>
            <a:r>
              <a:rPr lang="nb-NO" dirty="0" smtClean="0">
                <a:hlinkClick r:id="rId7"/>
              </a:rPr>
              <a:t>data.geonorge.no/administrativeEnheter/kommune/doc/173055.xml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778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verket_ppt-mal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rtverket mal.potx" id="{D07083F1-A380-4B62-B5CD-AF07C418DCE9}" vid="{E35E659C-3900-4233-98DC-7C51702639F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962e12e53ac488eaa4c752d63b077cd xmlns="0443eabe-a395-4054-aadf-a6c08c9f88fc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</TermName>
          <TermId xmlns="http://schemas.microsoft.com/office/infopath/2007/PartnerControls">3a1fb91c-3518-43db-a086-d15149b119cc</TermId>
        </TermInfo>
      </Terms>
    </d962e12e53ac488eaa4c752d63b077cd>
    <TaxCatchAll xmlns="0443eabe-a395-4054-aadf-a6c08c9f88fc">
      <Value>8</Value>
      <Value>5</Value>
    </TaxCatchAll>
    <b432e6af579246dfb5152a142994d9f2 xmlns="0443eabe-a395-4054-aadf-a6c08c9f88fc">
      <Terms xmlns="http://schemas.microsoft.com/office/infopath/2007/PartnerControls">
        <TermInfo xmlns="http://schemas.microsoft.com/office/infopath/2007/PartnerControls">
          <TermName xmlns="http://schemas.microsoft.com/office/infopath/2007/PartnerControls">Land - Avdeling - Infrastruktur</TermName>
          <TermId xmlns="http://schemas.microsoft.com/office/infopath/2007/PartnerControls">43d46f1d-96ed-43a1-9174-e227881673de</TermId>
        </TermInfo>
      </Terms>
    </b432e6af579246dfb5152a142994d9f2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FA5619B6F68F49BFA3363E83CCDAE3" ma:contentTypeVersion="14" ma:contentTypeDescription="Opprett et nytt dokument." ma:contentTypeScope="" ma:versionID="2405af14b4c4ff15938124ee409ffc9e">
  <xsd:schema xmlns:xsd="http://www.w3.org/2001/XMLSchema" xmlns:xs="http://www.w3.org/2001/XMLSchema" xmlns:p="http://schemas.microsoft.com/office/2006/metadata/properties" xmlns:ns2="0443eabe-a395-4054-aadf-a6c08c9f88fc" targetNamespace="http://schemas.microsoft.com/office/2006/metadata/properties" ma:root="true" ma:fieldsID="dd337beede3c5f45a206333b44d9c95a" ns2:_="">
    <xsd:import namespace="0443eabe-a395-4054-aadf-a6c08c9f88fc"/>
    <xsd:element name="properties">
      <xsd:complexType>
        <xsd:sequence>
          <xsd:element name="documentManagement">
            <xsd:complexType>
              <xsd:all>
                <xsd:element ref="ns2:b432e6af579246dfb5152a142994d9f2" minOccurs="0"/>
                <xsd:element ref="ns2:TaxCatchAll" minOccurs="0"/>
                <xsd:element ref="ns2:d962e12e53ac488eaa4c752d63b077c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3eabe-a395-4054-aadf-a6c08c9f88fc" elementFormDefault="qualified">
    <xsd:import namespace="http://schemas.microsoft.com/office/2006/documentManagement/types"/>
    <xsd:import namespace="http://schemas.microsoft.com/office/infopath/2007/PartnerControls"/>
    <xsd:element name="b432e6af579246dfb5152a142994d9f2" ma:index="9" ma:taxonomy="true" ma:internalName="b432e6af579246dfb5152a142994d9f2" ma:taxonomyFieldName="Enhet" ma:displayName="Enhet" ma:readOnly="false" ma:default="5;#Land - Avdeling - Infrastruktur|43d46f1d-96ed-43a1-9174-e227881673de" ma:fieldId="{b432e6af-5792-46df-b515-2a142994d9f2}" ma:sspId="a3200e0e-8efb-4f7e-8150-94fc29a8ab46" ma:termSetId="bb73835a-7a97-449f-9049-bcea9baf2d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776b3ea4-d88c-4e79-b750-a079631b6922}" ma:internalName="TaxCatchAll" ma:showField="CatchAllData" ma:web="0af68abd-919a-4a2b-9ac2-e5f9f44b8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962e12e53ac488eaa4c752d63b077cd" ma:index="12" ma:taxonomy="true" ma:internalName="d962e12e53ac488eaa4c752d63b077cd" ma:taxonomyFieldName="Dokumenttype" ma:displayName="Dokumenttype" ma:default="" ma:fieldId="{d962e12e-53ac-488e-aa4c-752d63b077cd}" ma:sspId="a3200e0e-8efb-4f7e-8150-94fc29a8ab46" ma:termSetId="c0dcd6d4-f221-4cca-97b9-41e5a2ba9cd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91D10A-FE95-44A1-BA8E-8988843CFE86}">
  <ds:schemaRefs>
    <ds:schemaRef ds:uri="http://schemas.microsoft.com/office/2006/documentManagement/types"/>
    <ds:schemaRef ds:uri="http://purl.org/dc/elements/1.1/"/>
    <ds:schemaRef ds:uri="0443eabe-a395-4054-aadf-a6c08c9f88fc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7497840-3F0A-41E4-A181-9F8E03613C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A00A39-D0F6-4583-B0A0-6ED37E0C6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3eabe-a395-4054-aadf-a6c08c9f88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Kartverket norsk mal 4-3 format</Template>
  <TotalTime>0</TotalTime>
  <Words>202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Kartverket_ppt-mal</vt:lpstr>
      <vt:lpstr>URI-pattern Geographical data in Norway</vt:lpstr>
      <vt:lpstr>PowerPoint-presentasjon</vt:lpstr>
      <vt:lpstr>IETFs RFC-3986 definerer den generelle URI-syntaks:</vt:lpstr>
      <vt:lpstr>Namespace register for geographical datasets</vt:lpstr>
      <vt:lpstr>Metadata: Register namespace and dataset identifier</vt:lpstr>
      <vt:lpstr>Identification of dataset Namespace + identificator</vt:lpstr>
      <vt:lpstr>Linked data – another pattern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PPT-mal for Geonorge</dc:title>
  <dc:creator/>
  <cp:lastModifiedBy/>
  <cp:revision>1</cp:revision>
  <dcterms:created xsi:type="dcterms:W3CDTF">2017-01-26T14:03:10Z</dcterms:created>
  <dcterms:modified xsi:type="dcterms:W3CDTF">2019-06-06T10:30:00Z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0x01010030FA5619B6F68F49BFA3363E83CCDAE3</vt:lpwstr>
  </property>
  <property fmtid="{D5CDD505-2E9C-101B-9397-08002B2CF9AE}" pid="3" name="Dokumenttype">
    <vt:lpwstr>8;#Mal|3a1fb91c-3518-43db-a086-d15149b119cc</vt:lpwstr>
  </property>
  <property fmtid="{D5CDD505-2E9C-101B-9397-08002B2CF9AE}" pid="4" name="Enhet">
    <vt:lpwstr>5;#Land - Avdeling - Infrastruktur|43d46f1d-96ed-43a1-9174-e227881673de</vt:lpwstr>
  </property>
</Properties>
</file>